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35" r:id="rId2"/>
  </p:sldMasterIdLst>
  <p:notesMasterIdLst>
    <p:notesMasterId r:id="rId14"/>
  </p:notesMasterIdLst>
  <p:handoutMasterIdLst>
    <p:handoutMasterId r:id="rId15"/>
  </p:handoutMasterIdLst>
  <p:sldIdLst>
    <p:sldId id="259" r:id="rId3"/>
    <p:sldId id="273" r:id="rId4"/>
    <p:sldId id="264" r:id="rId5"/>
    <p:sldId id="275" r:id="rId6"/>
    <p:sldId id="276" r:id="rId7"/>
    <p:sldId id="272" r:id="rId8"/>
    <p:sldId id="274" r:id="rId9"/>
    <p:sldId id="270" r:id="rId10"/>
    <p:sldId id="271" r:id="rId11"/>
    <p:sldId id="268" r:id="rId12"/>
    <p:sldId id="269"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75629" autoAdjust="0"/>
  </p:normalViewPr>
  <p:slideViewPr>
    <p:cSldViewPr>
      <p:cViewPr varScale="1">
        <p:scale>
          <a:sx n="89" d="100"/>
          <a:sy n="89" d="100"/>
        </p:scale>
        <p:origin x="1374" y="84"/>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3/7/2016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3/7/2016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1</a:t>
            </a:fld>
            <a:endParaRPr lang="en-US"/>
          </a:p>
        </p:txBody>
      </p:sp>
    </p:spTree>
    <p:extLst>
      <p:ext uri="{BB962C8B-B14F-4D97-AF65-F5344CB8AC3E}">
        <p14:creationId xmlns:p14="http://schemas.microsoft.com/office/powerpoint/2010/main" val="290864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endParaRPr lang="en-US" dirty="0" smtClean="0"/>
          </a:p>
          <a:p>
            <a:r>
              <a:rPr lang="en-US" dirty="0" smtClean="0"/>
              <a:t>“This project</a:t>
            </a:r>
            <a:r>
              <a:rPr lang="en-US" baseline="0" dirty="0" smtClean="0"/>
              <a:t> is centered on replicating the diseased state of the femoral artery. This means that we will be focusing on accurately recreating the occlusion (which is the calcified buildup within the artery) without the use of biological materials. </a:t>
            </a:r>
            <a:r>
              <a:rPr lang="en-US" baseline="0" dirty="0" smtClean="0"/>
              <a:t>On the left you can see a picture which indicates the location of the femoral artery in the leg of a human being. This is the area of study for this project. The occlusions that form in the femoral artery are not the same as the occlusions that form elsewhere in the body. On the right you see an image that depicts a healthy artery with normal blood flow compared against the cross sectional area of a diseased artery. The yellowish portion of the right picture, labeled ‘plaque’, is the part of this system that our group is working to recreate.”</a:t>
            </a:r>
          </a:p>
          <a:p>
            <a:endParaRPr lang="en-US" baseline="0" dirty="0" smtClean="0"/>
          </a:p>
          <a:p>
            <a:endParaRPr lang="en-US" baseline="0" dirty="0" smtClean="0"/>
          </a:p>
          <a:p>
            <a:r>
              <a:rPr lang="en-US" dirty="0" smtClean="0"/>
              <a:t>Purpose of slide:</a:t>
            </a:r>
          </a:p>
          <a:p>
            <a:r>
              <a:rPr lang="en-US" dirty="0" smtClean="0"/>
              <a:t>Provide a high-quality labeled image of your current manufactured design. </a:t>
            </a:r>
          </a:p>
          <a:p>
            <a:endParaRPr lang="en-US" dirty="0" smtClean="0"/>
          </a:p>
        </p:txBody>
      </p:sp>
      <p:sp>
        <p:nvSpPr>
          <p:cNvPr id="4" name="Slide Number Placeholder 3"/>
          <p:cNvSpPr>
            <a:spLocks noGrp="1"/>
          </p:cNvSpPr>
          <p:nvPr>
            <p:ph type="sldNum" sz="quarter" idx="10"/>
          </p:nvPr>
        </p:nvSpPr>
        <p:spPr/>
        <p:txBody>
          <a:bodyPr/>
          <a:lstStyle/>
          <a:p>
            <a:fld id="{9E11EC53-F507-411E-9ADC-FBCFECE09D3D}" type="slidenum">
              <a:rPr lang="en-US" smtClean="0"/>
              <a:t>2</a:t>
            </a:fld>
            <a:endParaRPr lang="en-US"/>
          </a:p>
        </p:txBody>
      </p:sp>
    </p:spTree>
    <p:extLst>
      <p:ext uri="{BB962C8B-B14F-4D97-AF65-F5344CB8AC3E}">
        <p14:creationId xmlns:p14="http://schemas.microsoft.com/office/powerpoint/2010/main" val="4238425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p>
          <a:p>
            <a:r>
              <a:rPr lang="en-US" dirty="0" smtClean="0"/>
              <a:t>“</a:t>
            </a:r>
            <a:r>
              <a:rPr lang="en-US" baseline="0" dirty="0" smtClean="0"/>
              <a:t>The client for this project is W.L. Gore &amp; Associates. This design is important to them because they want to have the ability to study the deployment of their various medical devices in more realistic situations. </a:t>
            </a:r>
          </a:p>
          <a:p>
            <a:r>
              <a:rPr lang="en-US" dirty="0" smtClean="0"/>
              <a:t>There will be one primary area of focus for this project.</a:t>
            </a:r>
            <a:r>
              <a:rPr lang="en-US" baseline="0" dirty="0" smtClean="0"/>
              <a:t> The focus revolves around replicating the calcified buildup. This task is more important to the final design because it is the part of the project that hasn’t been engineered and studied by many individuals or companies. Replicating the artificial femoral artery will be accomplished through the use of off-the-shelf tubing, which will be provided by W.L. Gore &amp; Associates. This decision will allow for a more thorough analysis, testing, and replication of the calcified buildup. Through meetings with the mentorship team at W.L. Gore &amp; Associates, our focus has been narrowed to a single reproducible occlusion, with a heavier emphasis placed on a thorough statistical analysis of the created specimen.”</a:t>
            </a:r>
          </a:p>
          <a:p>
            <a:endParaRPr lang="en-US" dirty="0" smtClean="0"/>
          </a:p>
          <a:p>
            <a:endParaRPr lang="en-US" dirty="0" smtClean="0"/>
          </a:p>
          <a:p>
            <a:r>
              <a:rPr lang="en-US" dirty="0" smtClean="0"/>
              <a:t>Purpose of slide:</a:t>
            </a:r>
            <a:endParaRPr lang="en-US" dirty="0" smtClean="0"/>
          </a:p>
          <a:p>
            <a:r>
              <a:rPr lang="en-US" dirty="0" smtClean="0"/>
              <a:t>Provide a high-quality labeled image of your current manufactured design. </a:t>
            </a:r>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3</a:t>
            </a:fld>
            <a:endParaRPr lang="en-US"/>
          </a:p>
        </p:txBody>
      </p:sp>
    </p:spTree>
    <p:extLst>
      <p:ext uri="{BB962C8B-B14F-4D97-AF65-F5344CB8AC3E}">
        <p14:creationId xmlns:p14="http://schemas.microsoft.com/office/powerpoint/2010/main" val="201934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Nolan:</a:t>
            </a:r>
            <a:endParaRPr lang="en-US" dirty="0" smtClean="0"/>
          </a:p>
          <a:p>
            <a:r>
              <a:rPr lang="en-US" dirty="0" smtClean="0"/>
              <a:t>“Since</a:t>
            </a:r>
            <a:r>
              <a:rPr lang="en-US" baseline="0" dirty="0" smtClean="0"/>
              <a:t> </a:t>
            </a:r>
            <a:r>
              <a:rPr lang="en-US" baseline="0" dirty="0" smtClean="0"/>
              <a:t>the last presentation we have been doing constant prototyping and testing with molds as well as material testing. The material testing resulted in a slightly altered dental stone and water mixture which yielded hardness values in our expected range, a quick manufacturing time and no hazardous danger to the user. The first mold that we tried can be seen here to your left, however the adhesion to the plastic mold was to strong and the calcified lesion didn’t survive extraction from the mold.  The molds went through several different testing phases including one which split the lesion vertically rather than horizontally as seen in the first to pictures. Again the greatest problem that the team faced was removing the hardened lesion from the mold. After struggling to remove the lesion from a 2 part mold, the team started to consider a multipart mold. Although this may add some time to assembly, it will greatly increase the success rate of the mold and the ease of lesion extraction. This design is currently in drawing phase, but will be printed and tested on Thursday</a:t>
            </a:r>
            <a:r>
              <a:rPr lang="en-US" baseline="0" dirty="0" smtClean="0"/>
              <a:t>.”</a:t>
            </a:r>
          </a:p>
          <a:p>
            <a:endParaRPr lang="en-US" baseline="0" dirty="0" smtClean="0"/>
          </a:p>
          <a:p>
            <a:r>
              <a:rPr lang="en-US" baseline="0" dirty="0" smtClean="0"/>
              <a:t>Purpose of slide:</a:t>
            </a:r>
          </a:p>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Update the audience to what has been accomplished since the last presentation. Where there any changes to the design? What caused those changes? </a:t>
            </a:r>
          </a:p>
          <a:p>
            <a:endParaRPr lang="en-US" dirty="0" smtClean="0"/>
          </a:p>
        </p:txBody>
      </p:sp>
      <p:sp>
        <p:nvSpPr>
          <p:cNvPr id="4" name="Slide Number Placeholder 3"/>
          <p:cNvSpPr>
            <a:spLocks noGrp="1"/>
          </p:cNvSpPr>
          <p:nvPr>
            <p:ph type="sldNum" sz="quarter" idx="10"/>
          </p:nvPr>
        </p:nvSpPr>
        <p:spPr/>
        <p:txBody>
          <a:bodyPr/>
          <a:lstStyle/>
          <a:p>
            <a:fld id="{9E11EC53-F507-411E-9ADC-FBCFECE09D3D}" type="slidenum">
              <a:rPr lang="en-US" smtClean="0"/>
              <a:t>4</a:t>
            </a:fld>
            <a:endParaRPr lang="en-US"/>
          </a:p>
        </p:txBody>
      </p:sp>
    </p:spTree>
    <p:extLst>
      <p:ext uri="{BB962C8B-B14F-4D97-AF65-F5344CB8AC3E}">
        <p14:creationId xmlns:p14="http://schemas.microsoft.com/office/powerpoint/2010/main" val="139815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Nolan:</a:t>
            </a:r>
            <a:endParaRPr lang="en-US" dirty="0" smtClean="0"/>
          </a:p>
          <a:p>
            <a:r>
              <a:rPr lang="en-US" dirty="0" smtClean="0"/>
              <a:t>“The</a:t>
            </a:r>
            <a:r>
              <a:rPr lang="en-US" baseline="0" dirty="0" smtClean="0"/>
              <a:t> </a:t>
            </a:r>
            <a:r>
              <a:rPr lang="en-US" baseline="0" dirty="0" smtClean="0"/>
              <a:t>project is beginning to look finalized, we are confident that the new mold will work much better and finding an acceptable material was a big step.  On Thursday the team will be doing a large sample test to prove that the hardness values are constant with our previous findings which Cameron will expand more on. The multi-piece mold should meet all applicable engineering requirements and be an improvement form the current models. This mold needs to be tested and altered if need be to best assist the user. The final aspect of the design that needs to be finished is the adhesion of the lesion to the simulated blood vessel wall. </a:t>
            </a:r>
            <a:r>
              <a:rPr lang="en-US" sz="1600" kern="1200" dirty="0" smtClean="0">
                <a:solidFill>
                  <a:schemeClr val="tx1"/>
                </a:solidFill>
                <a:effectLst/>
                <a:latin typeface="+mn-lt"/>
                <a:ea typeface="+mn-ea"/>
                <a:cs typeface="+mn-cs"/>
              </a:rPr>
              <a:t>The adhesion strength of the lesion to the vessel will be evaluated using ASTM-D6862. This procedure will pull the vessel at a 90 degree angle relative to the lesion using a tensile force. The strength of the adhesion between the parts will be evaluated based on the force required to separate them</a:t>
            </a:r>
            <a:r>
              <a:rPr lang="en-US" sz="1600" kern="1200" dirty="0" smtClean="0">
                <a:solidFill>
                  <a:schemeClr val="tx1"/>
                </a:solidFill>
                <a:effectLst/>
                <a:latin typeface="+mn-lt"/>
                <a:ea typeface="+mn-ea"/>
                <a:cs typeface="+mn-cs"/>
              </a:rPr>
              <a:t>.”</a:t>
            </a:r>
          </a:p>
          <a:p>
            <a:endParaRPr lang="en-US" sz="1600" kern="1200" dirty="0" smtClean="0">
              <a:solidFill>
                <a:schemeClr val="tx1"/>
              </a:solidFill>
              <a:effectLst/>
              <a:latin typeface="+mn-lt"/>
              <a:ea typeface="+mn-ea"/>
              <a:cs typeface="+mn-cs"/>
            </a:endParaRPr>
          </a:p>
          <a:p>
            <a:r>
              <a:rPr lang="en-US" sz="1600" kern="1200" dirty="0" smtClean="0">
                <a:solidFill>
                  <a:schemeClr val="tx1"/>
                </a:solidFill>
                <a:effectLst/>
                <a:latin typeface="+mn-lt"/>
                <a:ea typeface="+mn-ea"/>
                <a:cs typeface="+mn-cs"/>
              </a:rPr>
              <a:t>Purpose of slide:</a:t>
            </a:r>
          </a:p>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What is left in the manufacturing of the design? </a:t>
            </a:r>
          </a:p>
          <a:p>
            <a:endParaRPr lang="en-US" dirty="0" smtClean="0"/>
          </a:p>
        </p:txBody>
      </p:sp>
      <p:sp>
        <p:nvSpPr>
          <p:cNvPr id="4" name="Slide Number Placeholder 3"/>
          <p:cNvSpPr>
            <a:spLocks noGrp="1"/>
          </p:cNvSpPr>
          <p:nvPr>
            <p:ph type="sldNum" sz="quarter" idx="10"/>
          </p:nvPr>
        </p:nvSpPr>
        <p:spPr/>
        <p:txBody>
          <a:bodyPr/>
          <a:lstStyle/>
          <a:p>
            <a:fld id="{9E11EC53-F507-411E-9ADC-FBCFECE09D3D}" type="slidenum">
              <a:rPr lang="en-US" smtClean="0"/>
              <a:t>5</a:t>
            </a:fld>
            <a:endParaRPr lang="en-US"/>
          </a:p>
        </p:txBody>
      </p:sp>
    </p:spTree>
    <p:extLst>
      <p:ext uri="{BB962C8B-B14F-4D97-AF65-F5344CB8AC3E}">
        <p14:creationId xmlns:p14="http://schemas.microsoft.com/office/powerpoint/2010/main" val="85426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Cameron:</a:t>
            </a:r>
            <a:endParaRPr lang="en-US" dirty="0" smtClean="0"/>
          </a:p>
          <a:p>
            <a:r>
              <a:rPr lang="en-US" dirty="0" smtClean="0"/>
              <a:t>“As </a:t>
            </a:r>
            <a:r>
              <a:rPr lang="en-US" dirty="0" smtClean="0"/>
              <a:t>manufacture</a:t>
            </a:r>
            <a:r>
              <a:rPr lang="en-US" baseline="0" dirty="0" smtClean="0"/>
              <a:t> of lesions for statistical analysis continues, adhesion trials will begin to </a:t>
            </a:r>
            <a:r>
              <a:rPr lang="en-US" baseline="0" dirty="0" smtClean="0"/>
              <a:t>determine the </a:t>
            </a:r>
            <a:r>
              <a:rPr lang="en-US" baseline="0" dirty="0" smtClean="0"/>
              <a:t>best method for adhering </a:t>
            </a:r>
            <a:r>
              <a:rPr lang="en-US" baseline="0" dirty="0" smtClean="0"/>
              <a:t>the lesion </a:t>
            </a:r>
            <a:r>
              <a:rPr lang="en-US" baseline="0" dirty="0" smtClean="0"/>
              <a:t>to </a:t>
            </a:r>
            <a:r>
              <a:rPr lang="en-US" baseline="0" dirty="0" smtClean="0"/>
              <a:t>the vessel</a:t>
            </a:r>
            <a:r>
              <a:rPr lang="en-US" baseline="0" dirty="0" smtClean="0"/>
              <a:t>. ASTM standards will continue to be the basis for material analysis and evaluation. We </a:t>
            </a:r>
            <a:r>
              <a:rPr lang="en-US" baseline="0" dirty="0" smtClean="0"/>
              <a:t>will produce </a:t>
            </a:r>
            <a:r>
              <a:rPr lang="en-US" baseline="0" dirty="0" smtClean="0"/>
              <a:t>100 </a:t>
            </a:r>
            <a:r>
              <a:rPr lang="en-US" baseline="0" dirty="0" smtClean="0"/>
              <a:t>lesion models </a:t>
            </a:r>
            <a:r>
              <a:rPr lang="en-US" baseline="0" dirty="0" smtClean="0"/>
              <a:t>for a statistical analysis. After we can </a:t>
            </a:r>
            <a:r>
              <a:rPr lang="en-US" baseline="0" dirty="0" smtClean="0"/>
              <a:t>assure to </a:t>
            </a:r>
            <a:r>
              <a:rPr lang="en-US" baseline="0" dirty="0" smtClean="0"/>
              <a:t>our client that all models will meet the </a:t>
            </a:r>
            <a:r>
              <a:rPr lang="en-US" baseline="0" dirty="0" smtClean="0"/>
              <a:t>requirements </a:t>
            </a:r>
            <a:r>
              <a:rPr lang="en-US" baseline="0" dirty="0" smtClean="0"/>
              <a:t>we will </a:t>
            </a:r>
            <a:r>
              <a:rPr lang="en-US" baseline="0" dirty="0" smtClean="0"/>
              <a:t>then produce </a:t>
            </a:r>
            <a:r>
              <a:rPr lang="en-US" baseline="0" dirty="0" smtClean="0"/>
              <a:t>12 final models for the client. In case of unforeseen circumstances we have the ability to increase meeting/manufacture time and </a:t>
            </a:r>
            <a:r>
              <a:rPr lang="en-US" baseline="0" dirty="0" smtClean="0"/>
              <a:t>also have </a:t>
            </a:r>
            <a:r>
              <a:rPr lang="en-US" baseline="0" dirty="0" smtClean="0"/>
              <a:t>a large portion of our budget remaining</a:t>
            </a:r>
            <a:r>
              <a:rPr lang="en-US" baseline="0" dirty="0" smtClean="0"/>
              <a:t>.”</a:t>
            </a:r>
            <a:endParaRPr lang="en-US" dirty="0" smtClean="0"/>
          </a:p>
          <a:p>
            <a:endParaRPr lang="en-US" dirty="0" smtClean="0"/>
          </a:p>
          <a:p>
            <a:r>
              <a:rPr lang="en-US" dirty="0" smtClean="0"/>
              <a:t>Purpose of slide:</a:t>
            </a:r>
          </a:p>
          <a:p>
            <a:r>
              <a:rPr lang="en-US" dirty="0" smtClean="0"/>
              <a:t>Detailed plans of manufacturing (if any manufacturing is still required).</a:t>
            </a:r>
          </a:p>
          <a:p>
            <a:r>
              <a:rPr lang="en-US" dirty="0" smtClean="0"/>
              <a:t>Detailed plans for testing the design.</a:t>
            </a:r>
          </a:p>
          <a:p>
            <a:r>
              <a:rPr lang="en-US" dirty="0" smtClean="0"/>
              <a:t>Contingencies (schedule, budget, etc.) for possible redesigns based on the results of testing.</a:t>
            </a:r>
          </a:p>
          <a:p>
            <a:endParaRPr lang="en-US" dirty="0" smtClean="0"/>
          </a:p>
        </p:txBody>
      </p:sp>
      <p:sp>
        <p:nvSpPr>
          <p:cNvPr id="4" name="Slide Number Placeholder 3"/>
          <p:cNvSpPr>
            <a:spLocks noGrp="1"/>
          </p:cNvSpPr>
          <p:nvPr>
            <p:ph type="sldNum" sz="quarter" idx="10"/>
          </p:nvPr>
        </p:nvSpPr>
        <p:spPr/>
        <p:txBody>
          <a:bodyPr/>
          <a:lstStyle/>
          <a:p>
            <a:fld id="{9E11EC53-F507-411E-9ADC-FBCFECE09D3D}" type="slidenum">
              <a:rPr lang="en-US" smtClean="0"/>
              <a:t>6</a:t>
            </a:fld>
            <a:endParaRPr lang="en-US"/>
          </a:p>
        </p:txBody>
      </p:sp>
    </p:spTree>
    <p:extLst>
      <p:ext uri="{BB962C8B-B14F-4D97-AF65-F5344CB8AC3E}">
        <p14:creationId xmlns:p14="http://schemas.microsoft.com/office/powerpoint/2010/main" val="1153227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Bryce:</a:t>
            </a:r>
            <a:endParaRPr lang="en-US" dirty="0" smtClean="0"/>
          </a:p>
          <a:p>
            <a:r>
              <a:rPr lang="en-US" dirty="0" smtClean="0"/>
              <a:t>“Since </a:t>
            </a:r>
            <a:r>
              <a:rPr lang="en-US" dirty="0" smtClean="0"/>
              <a:t>the last presentation</a:t>
            </a:r>
            <a:r>
              <a:rPr lang="en-US" baseline="0" dirty="0" smtClean="0"/>
              <a:t> the team has developed more defined roles within the team. The project deliverable has been divided into two main components one subsection devoted to creating the occlusion which entails material selection and modeling methods. And another subset devoted to adhesion solutions which is working on fitting the occlusion in the silicon tube that simulates our vessel. As of right now Mike Cameron and </a:t>
            </a:r>
            <a:r>
              <a:rPr lang="en-US" baseline="0" dirty="0" smtClean="0"/>
              <a:t>Skylar </a:t>
            </a:r>
            <a:r>
              <a:rPr lang="en-US" baseline="0" dirty="0" smtClean="0"/>
              <a:t>are working on the occlusion while Kathryn Nolan and myself will be testing adhesion methods. Budgeting and scheduling are still handled exclusively by </a:t>
            </a:r>
            <a:r>
              <a:rPr lang="en-US" baseline="0" dirty="0" smtClean="0"/>
              <a:t>Kathryn </a:t>
            </a:r>
            <a:r>
              <a:rPr lang="en-US" baseline="0" dirty="0" smtClean="0"/>
              <a:t>and </a:t>
            </a:r>
            <a:r>
              <a:rPr lang="en-US" baseline="0" dirty="0" smtClean="0"/>
              <a:t>Skylar </a:t>
            </a:r>
            <a:r>
              <a:rPr lang="en-US" baseline="0" dirty="0" smtClean="0"/>
              <a:t>respectively. And I am still the client contact and resource liaison for the team</a:t>
            </a:r>
            <a:r>
              <a:rPr lang="en-US" baseline="0" dirty="0" smtClean="0"/>
              <a:t>.”</a:t>
            </a:r>
          </a:p>
          <a:p>
            <a:endParaRPr lang="en-US" baseline="0" dirty="0" smtClean="0"/>
          </a:p>
          <a:p>
            <a:r>
              <a:rPr lang="en-US" baseline="0" dirty="0" smtClean="0"/>
              <a:t>Purpose of slide:</a:t>
            </a:r>
          </a:p>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Who is responsible for what? </a:t>
            </a:r>
          </a:p>
          <a:p>
            <a:endParaRPr lang="en-US" dirty="0" smtClean="0"/>
          </a:p>
        </p:txBody>
      </p:sp>
      <p:sp>
        <p:nvSpPr>
          <p:cNvPr id="4" name="Slide Number Placeholder 3"/>
          <p:cNvSpPr>
            <a:spLocks noGrp="1"/>
          </p:cNvSpPr>
          <p:nvPr>
            <p:ph type="sldNum" sz="quarter" idx="10"/>
          </p:nvPr>
        </p:nvSpPr>
        <p:spPr/>
        <p:txBody>
          <a:bodyPr/>
          <a:lstStyle/>
          <a:p>
            <a:fld id="{9E11EC53-F507-411E-9ADC-FBCFECE09D3D}" type="slidenum">
              <a:rPr lang="en-US" smtClean="0"/>
              <a:t>7</a:t>
            </a:fld>
            <a:endParaRPr lang="en-US"/>
          </a:p>
        </p:txBody>
      </p:sp>
    </p:spTree>
    <p:extLst>
      <p:ext uri="{BB962C8B-B14F-4D97-AF65-F5344CB8AC3E}">
        <p14:creationId xmlns:p14="http://schemas.microsoft.com/office/powerpoint/2010/main" val="4150544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Skyler:</a:t>
            </a:r>
          </a:p>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t>
            </a:r>
            <a:r>
              <a:rPr lang="en-US" baseline="0" dirty="0" smtClean="0"/>
              <a:t>is a snapshot of our schedule outlining the deadlines to keep us on track to complete the project. As the semester continues and our deadlines become closer the Gantt chart becomes more helpful to ensure we complete all tasks in time.  In the next few weeks the team will finalize the manufacturing process for the calcification model including final material selection. After the manufacturing process is finalized the team will begin statistical analysis and prepare the final deliverable including a presentation at WL Gore. The team is currently on schedule to complete all tasks</a:t>
            </a:r>
            <a:r>
              <a:rPr lang="en-US" baseline="0" dirty="0" smtClean="0"/>
              <a:t>.”</a:t>
            </a:r>
            <a:endParaRPr lang="en-US" dirty="0" smtClean="0"/>
          </a:p>
          <a:p>
            <a:endParaRPr lang="en-US" dirty="0" smtClean="0"/>
          </a:p>
          <a:p>
            <a:r>
              <a:rPr lang="en-US" dirty="0" smtClean="0"/>
              <a:t>Purpose</a:t>
            </a:r>
            <a:r>
              <a:rPr lang="en-US" baseline="0" dirty="0" smtClean="0"/>
              <a:t> of slide:</a:t>
            </a:r>
            <a:endParaRPr lang="en-US"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Provide a schedule for this term showing when key tasks still need to be completed. Indicate if you are currently on, ahead, or behind schedule. </a:t>
            </a:r>
          </a:p>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8</a:t>
            </a:fld>
            <a:endParaRPr lang="en-US"/>
          </a:p>
        </p:txBody>
      </p:sp>
    </p:spTree>
    <p:extLst>
      <p:ext uri="{BB962C8B-B14F-4D97-AF65-F5344CB8AC3E}">
        <p14:creationId xmlns:p14="http://schemas.microsoft.com/office/powerpoint/2010/main" val="141535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Katie:</a:t>
            </a:r>
            <a:endParaRPr lang="en-US" dirty="0" smtClean="0"/>
          </a:p>
          <a:p>
            <a:r>
              <a:rPr lang="en-US" dirty="0" smtClean="0"/>
              <a:t>“Our budget of $3,000 has been provided by W.L. Gore and Associates, and we have successfully made multiple purchase orders that</a:t>
            </a:r>
            <a:r>
              <a:rPr lang="en-US" baseline="0" dirty="0" smtClean="0"/>
              <a:t> total to just under $400. This money has been spent towards buying multiple ceramics that can be used in our current mold design, all equipment needed to mix them, and equipment for hardness testing. This has left us with about $2,600 left. Our future expenses for testing should not exceed $400 unless we decide to purchase more testing equipment, so our planned expenditures for testing include more lesion ceramic materials, and more mixing equipment so that we can bring the tolerances of our ceramic mixture down as much as possible.”</a:t>
            </a:r>
          </a:p>
          <a:p>
            <a:endParaRPr lang="en-US" dirty="0" smtClean="0"/>
          </a:p>
          <a:p>
            <a:r>
              <a:rPr lang="en-US" dirty="0" smtClean="0"/>
              <a:t>Purpose of slide:</a:t>
            </a:r>
            <a:endParaRPr lang="en-US" dirty="0" smtClean="0"/>
          </a:p>
          <a:p>
            <a:r>
              <a:rPr lang="en-US" dirty="0" smtClean="0"/>
              <a:t>Describe </a:t>
            </a:r>
            <a:r>
              <a:rPr lang="en-US" dirty="0" smtClean="0"/>
              <a:t>the project’s budget including total dollars available, anticipated expenses, actual expenses to date, and the resulting balance</a:t>
            </a:r>
            <a:r>
              <a:rPr lang="en-US" dirty="0" smtClean="0"/>
              <a:t>.</a:t>
            </a:r>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9</a:t>
            </a:fld>
            <a:endParaRPr lang="en-US"/>
          </a:p>
        </p:txBody>
      </p:sp>
    </p:spTree>
    <p:extLst>
      <p:ext uri="{BB962C8B-B14F-4D97-AF65-F5344CB8AC3E}">
        <p14:creationId xmlns:p14="http://schemas.microsoft.com/office/powerpoint/2010/main" val="2344002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462D3009-F2B2-46B0-87DF-3D20F7B1FE73}" type="datetime1">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A9B738B7-D163-4358-80C4-503B106D51C3}" type="datetime1">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00731C-1BBD-4185-902F-DBEE7427FA22}" type="datetime1">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9C90B8D-27DE-4B0C-B84C-FFDDF03F8BC6}" type="datetime1">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040043" y="685800"/>
            <a:ext cx="1843982" cy="5588002"/>
          </a:xfrm>
        </p:spPr>
        <p:txBody>
          <a:bodyPr vert="eaVert"/>
          <a:lstStyle/>
          <a:p>
            <a:r>
              <a:rPr lang="en-US" smtClean="0"/>
              <a:t>Click to edit Master title style</a:t>
            </a:r>
            <a:endParaRPr/>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556E02-4DAE-4F25-B7CD-1548D117F64B}" type="datetime1">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F790105-EFF0-437D-98F2-CED3B58DD585}" type="datetime1">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smtClean="0"/>
              <a:t>Click to edit Master title style</a:t>
            </a:r>
            <a:endParaRPr/>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CC388C-0DB3-4F3B-BC8D-8CBD5A610E3F}" type="datetime1">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D2748BE-6804-41E0-BD10-813345DC8BB2}" type="datetime1">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C41BF5-270A-4E90-A9D5-43A7103C058E}" type="datetime1">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a:p>
        </p:txBody>
      </p:sp>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6C4C8-0A90-48CA-B874-0BC2D52A91EA}" type="datetime1">
              <a:rPr lang="en-US" smtClean="0"/>
              <a:t>3/7/2016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F35E9B49-4182-419A-B091-F26A18741DA3}" type="datetime1">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77B38057-A777-4992-A247-BB285FEA5A88}" type="datetime1">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F306D8D3-5921-4F32-ADE5-0CBC602C9BC3}" type="datetime1">
              <a:rPr lang="en-US" smtClean="0"/>
              <a:t>3/7/2016</a:t>
            </a:fld>
            <a:endParaRPr lang="en-US"/>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Team: Michael Rickerd, Nolan Kirk, Bryce Ribucan, Cameron Fisher, Skyler Buchanan, Kathryn Shallcross</a:t>
            </a:r>
            <a:endParaRPr lang="en-US" sz="2400" dirty="0"/>
          </a:p>
        </p:txBody>
      </p:sp>
      <p:sp>
        <p:nvSpPr>
          <p:cNvPr id="2" name="Title 1"/>
          <p:cNvSpPr>
            <a:spLocks noGrp="1"/>
          </p:cNvSpPr>
          <p:nvPr>
            <p:ph type="ctrTitle"/>
          </p:nvPr>
        </p:nvSpPr>
        <p:spPr>
          <a:xfrm>
            <a:off x="1494732" y="1447800"/>
            <a:ext cx="9220200" cy="2147926"/>
          </a:xfrm>
        </p:spPr>
        <p:txBody>
          <a:bodyPr/>
          <a:lstStyle/>
          <a:p>
            <a:r>
              <a:rPr lang="en-US" dirty="0" smtClean="0"/>
              <a:t>Calcified Blood vessel</a:t>
            </a:r>
            <a:br>
              <a:rPr lang="en-US" dirty="0" smtClean="0"/>
            </a:br>
            <a:r>
              <a:rPr lang="en-US" sz="3200" dirty="0" smtClean="0"/>
              <a:t>Sponsored by W.L. Gore and Associates</a:t>
            </a:r>
            <a:endParaRPr lang="en-US" sz="3200"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162" y="1803401"/>
            <a:ext cx="10360502" cy="4470400"/>
          </a:xfrm>
        </p:spPr>
        <p:txBody>
          <a:bodyPr>
            <a:normAutofit/>
          </a:bodyPr>
          <a:lstStyle/>
          <a:p>
            <a:r>
              <a:rPr lang="en-US" sz="1800" dirty="0" smtClean="0"/>
              <a:t>[1] </a:t>
            </a:r>
            <a:r>
              <a:rPr lang="en-US" sz="1800" i="1" dirty="0" smtClean="0"/>
              <a:t>Narrowed </a:t>
            </a:r>
            <a:r>
              <a:rPr lang="en-US" sz="1800" i="1" dirty="0"/>
              <a:t>Artery. </a:t>
            </a:r>
            <a:r>
              <a:rPr lang="en-US" sz="1800" dirty="0"/>
              <a:t>[Online] Available: www.nhlbi.nih.gov. [Accessed: 02- Nov- 2015].</a:t>
            </a:r>
          </a:p>
          <a:p>
            <a:r>
              <a:rPr lang="en-US" sz="1800" dirty="0" smtClean="0"/>
              <a:t>[2] </a:t>
            </a:r>
            <a:r>
              <a:rPr lang="en-US" sz="1800" i="1" dirty="0"/>
              <a:t>Femoral Artery. </a:t>
            </a:r>
            <a:r>
              <a:rPr lang="en-US" sz="1800" dirty="0"/>
              <a:t>[Online] Available: www.studyblue.com. [Accessed: 02- Nov- 2015</a:t>
            </a:r>
            <a:r>
              <a:rPr lang="en-US" sz="1800" dirty="0" smtClean="0"/>
              <a:t>].</a:t>
            </a:r>
          </a:p>
          <a:p>
            <a:r>
              <a:rPr lang="en-US" altLang="en-US" sz="1800" dirty="0" smtClean="0">
                <a:latin typeface="Open Sans"/>
              </a:rPr>
              <a:t>[3] </a:t>
            </a:r>
            <a:r>
              <a:rPr lang="en-US" altLang="en-US" sz="1800" dirty="0" smtClean="0">
                <a:latin typeface="+mj-lt"/>
                <a:cs typeface="Times New Roman" panose="02020603050405020304" pitchFamily="18" charset="0"/>
              </a:rPr>
              <a:t>Judge </a:t>
            </a:r>
            <a:r>
              <a:rPr lang="en-US" altLang="en-US" sz="1800" dirty="0">
                <a:latin typeface="+mj-lt"/>
                <a:cs typeface="Times New Roman" panose="02020603050405020304" pitchFamily="18" charset="0"/>
              </a:rPr>
              <a:t>Tool, "1090 peel test fixture". [Online]. Available: http://www.judgetool.com/mark-1090peeltestfixture.aspx. [Accessed: 31- Jan- 2016].</a:t>
            </a:r>
            <a:endParaRPr lang="en-US" sz="1800" dirty="0">
              <a:latin typeface="+mj-lt"/>
              <a:cs typeface="Times New Roman" panose="02020603050405020304" pitchFamily="18" charset="0"/>
            </a:endParaRPr>
          </a:p>
        </p:txBody>
      </p:sp>
      <p:sp>
        <p:nvSpPr>
          <p:cNvPr id="4" name="Title 3"/>
          <p:cNvSpPr>
            <a:spLocks noGrp="1"/>
          </p:cNvSpPr>
          <p:nvPr>
            <p:ph type="title"/>
          </p:nvPr>
        </p:nvSpPr>
        <p:spPr/>
        <p:txBody>
          <a:bodyPr/>
          <a:lstStyle/>
          <a:p>
            <a:r>
              <a:rPr lang="en-US" dirty="0" smtClean="0"/>
              <a:t>references</a:t>
            </a:r>
            <a:endParaRPr lang="en-US" dirty="0"/>
          </a:p>
        </p:txBody>
      </p:sp>
      <p:sp>
        <p:nvSpPr>
          <p:cNvPr id="5" name="Date Placeholder 4"/>
          <p:cNvSpPr>
            <a:spLocks noGrp="1"/>
          </p:cNvSpPr>
          <p:nvPr>
            <p:ph type="dt" sz="half" idx="10"/>
          </p:nvPr>
        </p:nvSpPr>
        <p:spPr/>
        <p:txBody>
          <a:bodyPr/>
          <a:lstStyle/>
          <a:p>
            <a:fld id="{F7E8FA7F-BCBD-4BED-A1D7-ED404CFFE974}" type="datetime1">
              <a:rPr lang="en-US" smtClean="0"/>
              <a:t>3/7/2016</a:t>
            </a:fld>
            <a:endParaRPr lang="en-US"/>
          </a:p>
        </p:txBody>
      </p:sp>
      <p:sp>
        <p:nvSpPr>
          <p:cNvPr id="6" name="Footer Placeholder 5"/>
          <p:cNvSpPr>
            <a:spLocks noGrp="1"/>
          </p:cNvSpPr>
          <p:nvPr>
            <p:ph type="ftr" sz="quarter" idx="11"/>
          </p:nvPr>
        </p:nvSpPr>
        <p:spPr/>
        <p:txBody>
          <a:bodyPr/>
          <a:lstStyle/>
          <a:p>
            <a:r>
              <a:rPr lang="en-US" dirty="0" smtClean="0"/>
              <a:t>Calcified </a:t>
            </a:r>
            <a:r>
              <a:rPr lang="en-US" dirty="0"/>
              <a:t>Blood Vessel</a:t>
            </a:r>
          </a:p>
        </p:txBody>
      </p:sp>
      <p:sp>
        <p:nvSpPr>
          <p:cNvPr id="7" name="Slide Number Placeholder 6"/>
          <p:cNvSpPr>
            <a:spLocks noGrp="1"/>
          </p:cNvSpPr>
          <p:nvPr>
            <p:ph type="sldNum" sz="quarter" idx="12"/>
          </p:nvPr>
        </p:nvSpPr>
        <p:spPr/>
        <p:txBody>
          <a:bodyPr/>
          <a:lstStyle/>
          <a:p>
            <a:fld id="{E5FD5434-F838-4DD4-A17B-1CB1A1850DF4}" type="slidenum">
              <a:rPr lang="en-US" smtClean="0"/>
              <a:t>10</a:t>
            </a:fld>
            <a:endParaRPr lang="en-US"/>
          </a:p>
        </p:txBody>
      </p:sp>
    </p:spTree>
    <p:extLst>
      <p:ext uri="{BB962C8B-B14F-4D97-AF65-F5344CB8AC3E}">
        <p14:creationId xmlns:p14="http://schemas.microsoft.com/office/powerpoint/2010/main" val="346481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1212" y="2743200"/>
            <a:ext cx="5867400" cy="1219200"/>
          </a:xfrm>
        </p:spPr>
        <p:txBody>
          <a:bodyPr>
            <a:noAutofit/>
          </a:bodyPr>
          <a:lstStyle/>
          <a:p>
            <a:r>
              <a:rPr lang="en-US" sz="7200" dirty="0" smtClean="0"/>
              <a:t>Questions?</a:t>
            </a:r>
            <a:endParaRPr lang="en-US" sz="7200" dirty="0"/>
          </a:p>
        </p:txBody>
      </p:sp>
      <p:sp>
        <p:nvSpPr>
          <p:cNvPr id="5" name="Date Placeholder 4"/>
          <p:cNvSpPr>
            <a:spLocks noGrp="1"/>
          </p:cNvSpPr>
          <p:nvPr>
            <p:ph type="dt" sz="half" idx="10"/>
          </p:nvPr>
        </p:nvSpPr>
        <p:spPr/>
        <p:txBody>
          <a:bodyPr/>
          <a:lstStyle/>
          <a:p>
            <a:fld id="{8796905F-EEA2-4323-8BAE-4E02EFF57AD1}" type="datetime1">
              <a:rPr lang="en-US" smtClean="0"/>
              <a:t>3/7/2016</a:t>
            </a:fld>
            <a:endParaRPr lang="en-US"/>
          </a:p>
        </p:txBody>
      </p:sp>
      <p:sp>
        <p:nvSpPr>
          <p:cNvPr id="6" name="Footer Placeholder 5"/>
          <p:cNvSpPr>
            <a:spLocks noGrp="1"/>
          </p:cNvSpPr>
          <p:nvPr>
            <p:ph type="ftr" sz="quarter" idx="11"/>
          </p:nvPr>
        </p:nvSpPr>
        <p:spPr/>
        <p:txBody>
          <a:bodyPr/>
          <a:lstStyle/>
          <a:p>
            <a:r>
              <a:rPr lang="en-US" dirty="0" smtClean="0"/>
              <a:t>Calcified </a:t>
            </a:r>
            <a:r>
              <a:rPr lang="en-US" dirty="0"/>
              <a:t>Blood Vessel</a:t>
            </a:r>
          </a:p>
        </p:txBody>
      </p:sp>
      <p:sp>
        <p:nvSpPr>
          <p:cNvPr id="7" name="Slide Number Placeholder 6"/>
          <p:cNvSpPr>
            <a:spLocks noGrp="1"/>
          </p:cNvSpPr>
          <p:nvPr>
            <p:ph type="sldNum" sz="quarter" idx="12"/>
          </p:nvPr>
        </p:nvSpPr>
        <p:spPr/>
        <p:txBody>
          <a:bodyPr/>
          <a:lstStyle/>
          <a:p>
            <a:fld id="{E5FD5434-F838-4DD4-A17B-1CB1A1850DF4}" type="slidenum">
              <a:rPr lang="en-US" smtClean="0"/>
              <a:t>11</a:t>
            </a:fld>
            <a:endParaRPr lang="en-US"/>
          </a:p>
        </p:txBody>
      </p:sp>
    </p:spTree>
    <p:extLst>
      <p:ext uri="{BB962C8B-B14F-4D97-AF65-F5344CB8AC3E}">
        <p14:creationId xmlns:p14="http://schemas.microsoft.com/office/powerpoint/2010/main" val="9475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Project Description</a:t>
            </a:r>
            <a:endParaRPr lang="en-US" dirty="0"/>
          </a:p>
        </p:txBody>
      </p:sp>
      <p:sp>
        <p:nvSpPr>
          <p:cNvPr id="2" name="Date Placeholder 1"/>
          <p:cNvSpPr>
            <a:spLocks noGrp="1"/>
          </p:cNvSpPr>
          <p:nvPr>
            <p:ph type="dt" sz="half" idx="10"/>
          </p:nvPr>
        </p:nvSpPr>
        <p:spPr/>
        <p:txBody>
          <a:bodyPr/>
          <a:lstStyle/>
          <a:p>
            <a:fld id="{3340D9C0-FC7B-42B5-9983-2FBBE8351003}" type="datetime1">
              <a:rPr lang="en-US" smtClean="0"/>
              <a:t>3/7/2016</a:t>
            </a:fld>
            <a:endParaRPr lang="en-US"/>
          </a:p>
        </p:txBody>
      </p:sp>
      <p:sp>
        <p:nvSpPr>
          <p:cNvPr id="3" name="Footer Placeholder 2"/>
          <p:cNvSpPr>
            <a:spLocks noGrp="1"/>
          </p:cNvSpPr>
          <p:nvPr>
            <p:ph type="ftr" sz="quarter" idx="11"/>
          </p:nvPr>
        </p:nvSpPr>
        <p:spPr/>
        <p:txBody>
          <a:bodyPr/>
          <a:lstStyle/>
          <a:p>
            <a:r>
              <a:rPr lang="en-US" dirty="0" smtClean="0"/>
              <a:t>Michael </a:t>
            </a:r>
            <a:r>
              <a:rPr lang="en-US" dirty="0" smtClean="0"/>
              <a:t>Rickerd– </a:t>
            </a:r>
            <a:r>
              <a:rPr lang="en-US" dirty="0" smtClean="0"/>
              <a:t>Calcified Blood Vessel</a:t>
            </a:r>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t>2</a:t>
            </a:fld>
            <a:endParaRPr lang="en-US"/>
          </a:p>
        </p:txBody>
      </p:sp>
      <p:sp>
        <p:nvSpPr>
          <p:cNvPr id="7" name="Content Placeholder 13"/>
          <p:cNvSpPr>
            <a:spLocks noGrp="1"/>
          </p:cNvSpPr>
          <p:nvPr>
            <p:ph idx="1"/>
          </p:nvPr>
        </p:nvSpPr>
        <p:spPr>
          <a:xfrm>
            <a:off x="760412" y="1691939"/>
            <a:ext cx="10360501" cy="4470400"/>
          </a:xfrm>
        </p:spPr>
        <p:txBody>
          <a:bodyPr/>
          <a:lstStyle/>
          <a:p>
            <a:r>
              <a:rPr lang="en-US" sz="2400" dirty="0"/>
              <a:t>Project Overview: Tasked with replicating a diseased portion of the femoral artery for the testing of various medical </a:t>
            </a:r>
            <a:r>
              <a:rPr lang="en-US" sz="2400" dirty="0" smtClean="0"/>
              <a:t>devices</a:t>
            </a:r>
          </a:p>
          <a:p>
            <a:endParaRPr lang="en-US" sz="2400" dirty="0"/>
          </a:p>
        </p:txBody>
      </p:sp>
      <p:sp>
        <p:nvSpPr>
          <p:cNvPr id="8" name="TextBox 7"/>
          <p:cNvSpPr txBox="1"/>
          <p:nvPr/>
        </p:nvSpPr>
        <p:spPr>
          <a:xfrm>
            <a:off x="8151812" y="5414388"/>
            <a:ext cx="2308645" cy="276999"/>
          </a:xfrm>
          <a:prstGeom prst="rect">
            <a:avLst/>
          </a:prstGeom>
          <a:noFill/>
          <a:ln>
            <a:noFill/>
          </a:ln>
        </p:spPr>
        <p:txBody>
          <a:bodyPr wrap="none" rtlCol="0" anchor="ctr" anchorCtr="1">
            <a:spAutoFit/>
          </a:bodyPr>
          <a:lstStyle/>
          <a:p>
            <a:r>
              <a:rPr lang="en-US" sz="1200" dirty="0" smtClean="0"/>
              <a:t>Healthy/diseased</a:t>
            </a:r>
            <a:r>
              <a:rPr lang="en-US" sz="1200" dirty="0" smtClean="0"/>
              <a:t> arteries [2]</a:t>
            </a:r>
            <a:endParaRPr lang="en-US" sz="12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70" y="2438400"/>
            <a:ext cx="2960727" cy="29759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519" y="2530884"/>
            <a:ext cx="2603593" cy="2949094"/>
          </a:xfrm>
          <a:prstGeom prst="rect">
            <a:avLst/>
          </a:prstGeom>
        </p:spPr>
      </p:pic>
      <p:sp>
        <p:nvSpPr>
          <p:cNvPr id="14" name="TextBox 13"/>
          <p:cNvSpPr txBox="1"/>
          <p:nvPr/>
        </p:nvSpPr>
        <p:spPr>
          <a:xfrm>
            <a:off x="2403949" y="5552887"/>
            <a:ext cx="1500732" cy="276999"/>
          </a:xfrm>
          <a:prstGeom prst="rect">
            <a:avLst/>
          </a:prstGeom>
          <a:noFill/>
          <a:ln>
            <a:noFill/>
          </a:ln>
        </p:spPr>
        <p:txBody>
          <a:bodyPr wrap="none" rtlCol="0" anchor="ctr" anchorCtr="1">
            <a:spAutoFit/>
          </a:bodyPr>
          <a:lstStyle/>
          <a:p>
            <a:r>
              <a:rPr lang="en-US" sz="1200" dirty="0" smtClean="0"/>
              <a:t>Femoral</a:t>
            </a:r>
            <a:r>
              <a:rPr lang="en-US" sz="1200" dirty="0" smtClean="0"/>
              <a:t> artery [1]</a:t>
            </a:r>
            <a:endParaRPr lang="en-US" sz="1200" dirty="0" smtClean="0"/>
          </a:p>
        </p:txBody>
      </p:sp>
    </p:spTree>
    <p:extLst>
      <p:ext uri="{BB962C8B-B14F-4D97-AF65-F5344CB8AC3E}">
        <p14:creationId xmlns:p14="http://schemas.microsoft.com/office/powerpoint/2010/main" val="3010601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Client:  W.L. Gore &amp; Associates</a:t>
            </a:r>
          </a:p>
          <a:p>
            <a:r>
              <a:rPr lang="en-US" sz="2400" dirty="0"/>
              <a:t>One primary areas of focus:</a:t>
            </a:r>
          </a:p>
          <a:p>
            <a:pPr lvl="1"/>
            <a:r>
              <a:rPr lang="en-US" dirty="0"/>
              <a:t>Replicating the calcified buildup</a:t>
            </a:r>
          </a:p>
          <a:p>
            <a:pPr lvl="2"/>
            <a:r>
              <a:rPr lang="en-US" dirty="0"/>
              <a:t>Emphasis on replicating femoral artery has been reduced</a:t>
            </a:r>
          </a:p>
          <a:p>
            <a:pPr lvl="0"/>
            <a:r>
              <a:rPr lang="en-US" sz="2400" dirty="0"/>
              <a:t>More narrow focus: Single </a:t>
            </a:r>
            <a:r>
              <a:rPr lang="en-US" sz="2400" dirty="0" smtClean="0"/>
              <a:t>lesion style </a:t>
            </a:r>
            <a:r>
              <a:rPr lang="en-US" sz="2400" dirty="0"/>
              <a:t>and </a:t>
            </a:r>
            <a:r>
              <a:rPr lang="en-US" sz="2400" dirty="0" smtClean="0"/>
              <a:t>a statistical analysis of calcified buildup properties</a:t>
            </a:r>
            <a:endParaRPr lang="en-US" sz="2400" dirty="0"/>
          </a:p>
          <a:p>
            <a:endParaRPr lang="en-US" dirty="0"/>
          </a:p>
        </p:txBody>
      </p:sp>
      <p:sp>
        <p:nvSpPr>
          <p:cNvPr id="3" name="Title 2"/>
          <p:cNvSpPr>
            <a:spLocks noGrp="1"/>
          </p:cNvSpPr>
          <p:nvPr>
            <p:ph type="title"/>
          </p:nvPr>
        </p:nvSpPr>
        <p:spPr/>
        <p:txBody>
          <a:bodyPr/>
          <a:lstStyle/>
          <a:p>
            <a:r>
              <a:rPr lang="en-US" dirty="0" smtClean="0"/>
              <a:t>Project description</a:t>
            </a:r>
            <a:endParaRPr lang="en-US" dirty="0"/>
          </a:p>
        </p:txBody>
      </p:sp>
      <p:sp>
        <p:nvSpPr>
          <p:cNvPr id="4" name="Date Placeholder 3"/>
          <p:cNvSpPr>
            <a:spLocks noGrp="1"/>
          </p:cNvSpPr>
          <p:nvPr>
            <p:ph type="dt" sz="half" idx="10"/>
          </p:nvPr>
        </p:nvSpPr>
        <p:spPr/>
        <p:txBody>
          <a:bodyPr/>
          <a:lstStyle/>
          <a:p>
            <a:fld id="{E01F4D71-7014-4AAD-B45B-ADC9F1007088}" type="datetime1">
              <a:rPr lang="en-US" smtClean="0"/>
              <a:t>3/7/2016</a:t>
            </a:fld>
            <a:endParaRPr lang="en-US"/>
          </a:p>
        </p:txBody>
      </p:sp>
      <p:sp>
        <p:nvSpPr>
          <p:cNvPr id="5" name="Footer Placeholder 4"/>
          <p:cNvSpPr>
            <a:spLocks noGrp="1"/>
          </p:cNvSpPr>
          <p:nvPr>
            <p:ph type="ftr" sz="quarter" idx="11"/>
          </p:nvPr>
        </p:nvSpPr>
        <p:spPr/>
        <p:txBody>
          <a:bodyPr/>
          <a:lstStyle/>
          <a:p>
            <a:r>
              <a:rPr lang="en-US" dirty="0"/>
              <a:t>Michael </a:t>
            </a:r>
            <a:r>
              <a:rPr lang="en-US" dirty="0" smtClean="0"/>
              <a:t>Rickerd - </a:t>
            </a:r>
            <a:r>
              <a:rPr lang="en-US" dirty="0"/>
              <a:t>Calcified Blood Vessel </a:t>
            </a:r>
          </a:p>
        </p:txBody>
      </p:sp>
      <p:sp>
        <p:nvSpPr>
          <p:cNvPr id="6" name="Slide Number Placeholder 5"/>
          <p:cNvSpPr>
            <a:spLocks noGrp="1"/>
          </p:cNvSpPr>
          <p:nvPr>
            <p:ph type="sldNum" sz="quarter" idx="12"/>
          </p:nvPr>
        </p:nvSpPr>
        <p:spPr/>
        <p:txBody>
          <a:bodyPr/>
          <a:lstStyle/>
          <a:p>
            <a:fld id="{E5FD5434-F838-4DD4-A17B-1CB1A1850DF4}" type="slidenum">
              <a:rPr lang="en-US" smtClean="0"/>
              <a:t>3</a:t>
            </a:fld>
            <a:endParaRPr lang="en-US"/>
          </a:p>
        </p:txBody>
      </p:sp>
    </p:spTree>
    <p:extLst>
      <p:ext uri="{BB962C8B-B14F-4D97-AF65-F5344CB8AC3E}">
        <p14:creationId xmlns:p14="http://schemas.microsoft.com/office/powerpoint/2010/main" val="159373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Material meets all applicable Engineering Requirements</a:t>
            </a:r>
          </a:p>
          <a:p>
            <a:r>
              <a:rPr lang="en-US" dirty="0" smtClean="0"/>
              <a:t>Several Iterations of the mold have been created and tested.</a:t>
            </a:r>
          </a:p>
          <a:p>
            <a:endParaRPr lang="en-US" dirty="0"/>
          </a:p>
        </p:txBody>
      </p:sp>
      <p:sp>
        <p:nvSpPr>
          <p:cNvPr id="3" name="Title 2"/>
          <p:cNvSpPr>
            <a:spLocks noGrp="1"/>
          </p:cNvSpPr>
          <p:nvPr>
            <p:ph type="title"/>
          </p:nvPr>
        </p:nvSpPr>
        <p:spPr/>
        <p:txBody>
          <a:bodyPr/>
          <a:lstStyle/>
          <a:p>
            <a:r>
              <a:rPr lang="en-US" dirty="0" smtClean="0"/>
              <a:t>Updates</a:t>
            </a:r>
            <a:endParaRPr lang="en-US" dirty="0"/>
          </a:p>
        </p:txBody>
      </p:sp>
      <p:sp>
        <p:nvSpPr>
          <p:cNvPr id="4" name="Date Placeholder 3"/>
          <p:cNvSpPr>
            <a:spLocks noGrp="1"/>
          </p:cNvSpPr>
          <p:nvPr>
            <p:ph type="dt" sz="half" idx="10"/>
          </p:nvPr>
        </p:nvSpPr>
        <p:spPr/>
        <p:txBody>
          <a:bodyPr/>
          <a:lstStyle/>
          <a:p>
            <a:fld id="{548698C1-CA6D-49A3-A860-81A24FD4CAB9}" type="datetime1">
              <a:rPr lang="en-US" smtClean="0"/>
              <a:t>3/7/2016</a:t>
            </a:fld>
            <a:endParaRPr lang="en-US"/>
          </a:p>
        </p:txBody>
      </p:sp>
      <p:sp>
        <p:nvSpPr>
          <p:cNvPr id="5" name="Footer Placeholder 4"/>
          <p:cNvSpPr>
            <a:spLocks noGrp="1"/>
          </p:cNvSpPr>
          <p:nvPr>
            <p:ph type="ftr" sz="quarter" idx="11"/>
          </p:nvPr>
        </p:nvSpPr>
        <p:spPr/>
        <p:txBody>
          <a:bodyPr/>
          <a:lstStyle/>
          <a:p>
            <a:r>
              <a:rPr lang="en-US" dirty="0"/>
              <a:t>Nolan Kirk - Calcified Blood Vessel </a:t>
            </a:r>
          </a:p>
        </p:txBody>
      </p:sp>
      <p:sp>
        <p:nvSpPr>
          <p:cNvPr id="6" name="Slide Number Placeholder 5"/>
          <p:cNvSpPr>
            <a:spLocks noGrp="1"/>
          </p:cNvSpPr>
          <p:nvPr>
            <p:ph type="sldNum" sz="quarter" idx="12"/>
          </p:nvPr>
        </p:nvSpPr>
        <p:spPr/>
        <p:txBody>
          <a:bodyPr/>
          <a:lstStyle/>
          <a:p>
            <a:fld id="{E5FD5434-F838-4DD4-A17B-1CB1A1850DF4}" type="slidenum">
              <a:rPr lang="en-US" smtClean="0"/>
              <a:t>4</a:t>
            </a:fld>
            <a:endParaRPr lang="en-US"/>
          </a:p>
        </p:txBody>
      </p:sp>
      <p:pic>
        <p:nvPicPr>
          <p:cNvPr id="7" name="Picture 6"/>
          <p:cNvPicPr>
            <a:picLocks noChangeAspect="1"/>
          </p:cNvPicPr>
          <p:nvPr/>
        </p:nvPicPr>
        <p:blipFill rotWithShape="1">
          <a:blip r:embed="rId3"/>
          <a:srcRect l="49167" t="18889" r="36250" b="18889"/>
          <a:stretch/>
        </p:blipFill>
        <p:spPr>
          <a:xfrm>
            <a:off x="8919104" y="3162302"/>
            <a:ext cx="1238250" cy="2971800"/>
          </a:xfrm>
          <a:prstGeom prst="rect">
            <a:avLst/>
          </a:prstGeom>
        </p:spPr>
      </p:pic>
      <p:pic>
        <p:nvPicPr>
          <p:cNvPr id="8" name="Picture 7"/>
          <p:cNvPicPr>
            <a:picLocks noChangeAspect="1"/>
          </p:cNvPicPr>
          <p:nvPr/>
        </p:nvPicPr>
        <p:blipFill rotWithShape="1">
          <a:blip r:embed="rId4"/>
          <a:srcRect l="47500" t="12963" r="35833" b="13704"/>
          <a:stretch/>
        </p:blipFill>
        <p:spPr>
          <a:xfrm>
            <a:off x="10421122" y="3162302"/>
            <a:ext cx="1200727" cy="2971800"/>
          </a:xfrm>
          <a:prstGeom prst="rect">
            <a:avLst/>
          </a:prstGeom>
        </p:spPr>
      </p:pic>
      <p:pic>
        <p:nvPicPr>
          <p:cNvPr id="9" name="Picture 8"/>
          <p:cNvPicPr>
            <a:picLocks noChangeAspect="1"/>
          </p:cNvPicPr>
          <p:nvPr/>
        </p:nvPicPr>
        <p:blipFill rotWithShape="1">
          <a:blip r:embed="rId5"/>
          <a:srcRect l="34583" t="14445" r="23333" b="9259"/>
          <a:stretch/>
        </p:blipFill>
        <p:spPr>
          <a:xfrm>
            <a:off x="572700" y="3337959"/>
            <a:ext cx="2741849" cy="2796143"/>
          </a:xfrm>
          <a:prstGeom prst="rect">
            <a:avLst/>
          </a:prstGeom>
        </p:spPr>
      </p:pic>
      <p:pic>
        <p:nvPicPr>
          <p:cNvPr id="10" name="Picture 9"/>
          <p:cNvPicPr>
            <a:picLocks noChangeAspect="1"/>
          </p:cNvPicPr>
          <p:nvPr/>
        </p:nvPicPr>
        <p:blipFill rotWithShape="1">
          <a:blip r:embed="rId6"/>
          <a:srcRect l="21250" t="16666" r="18750" b="15926"/>
          <a:stretch/>
        </p:blipFill>
        <p:spPr>
          <a:xfrm>
            <a:off x="3940879" y="3337959"/>
            <a:ext cx="4424665" cy="2796143"/>
          </a:xfrm>
          <a:prstGeom prst="rect">
            <a:avLst/>
          </a:prstGeom>
        </p:spPr>
      </p:pic>
    </p:spTree>
    <p:extLst>
      <p:ext uri="{BB962C8B-B14F-4D97-AF65-F5344CB8AC3E}">
        <p14:creationId xmlns:p14="http://schemas.microsoft.com/office/powerpoint/2010/main" val="31500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163" y="1803400"/>
            <a:ext cx="5332649" cy="4673599"/>
          </a:xfrm>
        </p:spPr>
        <p:txBody>
          <a:bodyPr>
            <a:normAutofit/>
          </a:bodyPr>
          <a:lstStyle/>
          <a:p>
            <a:r>
              <a:rPr lang="en-US" dirty="0" smtClean="0"/>
              <a:t>Final Aspects of Design:</a:t>
            </a:r>
          </a:p>
          <a:p>
            <a:pPr lvl="1"/>
            <a:r>
              <a:rPr lang="en-US" dirty="0" smtClean="0"/>
              <a:t>Easily manufactured</a:t>
            </a:r>
          </a:p>
          <a:p>
            <a:pPr lvl="2"/>
            <a:r>
              <a:rPr lang="en-US" dirty="0" smtClean="0"/>
              <a:t>Assembly/Disassembly</a:t>
            </a:r>
          </a:p>
          <a:p>
            <a:pPr lvl="2"/>
            <a:r>
              <a:rPr lang="en-US" dirty="0" smtClean="0"/>
              <a:t>Lesion removal</a:t>
            </a:r>
          </a:p>
          <a:p>
            <a:pPr lvl="2"/>
            <a:r>
              <a:rPr lang="en-US" dirty="0" smtClean="0"/>
              <a:t>Production rate</a:t>
            </a:r>
          </a:p>
          <a:p>
            <a:pPr lvl="1"/>
            <a:r>
              <a:rPr lang="en-US" dirty="0" smtClean="0"/>
              <a:t>Extremely consistent calcifications</a:t>
            </a:r>
          </a:p>
          <a:p>
            <a:pPr lvl="2"/>
            <a:r>
              <a:rPr lang="en-US" dirty="0" smtClean="0"/>
              <a:t>Hardness values</a:t>
            </a:r>
          </a:p>
          <a:p>
            <a:pPr lvl="2"/>
            <a:r>
              <a:rPr lang="en-US" dirty="0" smtClean="0"/>
              <a:t>Constant size</a:t>
            </a:r>
          </a:p>
          <a:p>
            <a:pPr lvl="3"/>
            <a:r>
              <a:rPr lang="en-US" dirty="0" smtClean="0"/>
              <a:t>Occlusion</a:t>
            </a:r>
          </a:p>
          <a:p>
            <a:pPr lvl="3"/>
            <a:r>
              <a:rPr lang="en-US" dirty="0" smtClean="0"/>
              <a:t>Thickness</a:t>
            </a:r>
          </a:p>
          <a:p>
            <a:pPr lvl="3"/>
            <a:r>
              <a:rPr lang="en-US" dirty="0" smtClean="0"/>
              <a:t>Length</a:t>
            </a:r>
          </a:p>
          <a:p>
            <a:endParaRPr lang="en-US" dirty="0" smtClean="0"/>
          </a:p>
          <a:p>
            <a:pPr marL="274320" lvl="1" indent="0">
              <a:buNone/>
            </a:pPr>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updates</a:t>
            </a:r>
            <a:endParaRPr lang="en-US" dirty="0"/>
          </a:p>
        </p:txBody>
      </p:sp>
      <p:sp>
        <p:nvSpPr>
          <p:cNvPr id="4" name="Date Placeholder 3"/>
          <p:cNvSpPr>
            <a:spLocks noGrp="1"/>
          </p:cNvSpPr>
          <p:nvPr>
            <p:ph type="dt" sz="half" idx="10"/>
          </p:nvPr>
        </p:nvSpPr>
        <p:spPr/>
        <p:txBody>
          <a:bodyPr/>
          <a:lstStyle/>
          <a:p>
            <a:fld id="{3024FC24-4D08-4166-9B95-0BD833817267}" type="datetime1">
              <a:rPr lang="en-US" smtClean="0"/>
              <a:t>3/7/2016</a:t>
            </a:fld>
            <a:endParaRPr lang="en-US"/>
          </a:p>
        </p:txBody>
      </p:sp>
      <p:sp>
        <p:nvSpPr>
          <p:cNvPr id="5" name="Footer Placeholder 4"/>
          <p:cNvSpPr>
            <a:spLocks noGrp="1"/>
          </p:cNvSpPr>
          <p:nvPr>
            <p:ph type="ftr" sz="quarter" idx="11"/>
          </p:nvPr>
        </p:nvSpPr>
        <p:spPr/>
        <p:txBody>
          <a:bodyPr/>
          <a:lstStyle/>
          <a:p>
            <a:r>
              <a:rPr lang="en-US" dirty="0"/>
              <a:t>Nolan Kirk - Calcified Blood Vessel </a:t>
            </a:r>
          </a:p>
        </p:txBody>
      </p:sp>
      <p:sp>
        <p:nvSpPr>
          <p:cNvPr id="6" name="Slide Number Placeholder 5"/>
          <p:cNvSpPr>
            <a:spLocks noGrp="1"/>
          </p:cNvSpPr>
          <p:nvPr>
            <p:ph type="sldNum" sz="quarter" idx="12"/>
          </p:nvPr>
        </p:nvSpPr>
        <p:spPr/>
        <p:txBody>
          <a:bodyPr/>
          <a:lstStyle/>
          <a:p>
            <a:fld id="{E5FD5434-F838-4DD4-A17B-1CB1A1850DF4}" type="slidenum">
              <a:rPr lang="en-US" smtClean="0"/>
              <a:t>5</a:t>
            </a:fld>
            <a:endParaRPr lang="en-US"/>
          </a:p>
        </p:txBody>
      </p:sp>
      <p:sp>
        <p:nvSpPr>
          <p:cNvPr id="7" name="Rectangle 6"/>
          <p:cNvSpPr/>
          <p:nvPr/>
        </p:nvSpPr>
        <p:spPr>
          <a:xfrm>
            <a:off x="7008812" y="1803400"/>
            <a:ext cx="4038600" cy="1200329"/>
          </a:xfrm>
          <a:prstGeom prst="rect">
            <a:avLst/>
          </a:prstGeom>
        </p:spPr>
        <p:txBody>
          <a:bodyPr wrap="square">
            <a:spAutoFit/>
          </a:bodyPr>
          <a:lstStyle/>
          <a:p>
            <a:r>
              <a:rPr lang="en-US" dirty="0"/>
              <a:t>Final research and testing will be focused on finding </a:t>
            </a:r>
            <a:r>
              <a:rPr lang="en-US" dirty="0" smtClean="0"/>
              <a:t>an </a:t>
            </a:r>
            <a:r>
              <a:rPr lang="en-US" dirty="0"/>
              <a:t>adhesive material</a:t>
            </a:r>
          </a:p>
        </p:txBody>
      </p:sp>
      <p:pic>
        <p:nvPicPr>
          <p:cNvPr id="1026" name="Picture 2" descr="http://www.admet.com/wp-content/uploads/2015/07/astm-d3330-tape-adhesion-strength-testing-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812" y="3105329"/>
            <a:ext cx="4019550" cy="3014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09618" y="6119992"/>
            <a:ext cx="1874231" cy="276999"/>
          </a:xfrm>
          <a:prstGeom prst="rect">
            <a:avLst/>
          </a:prstGeom>
          <a:noFill/>
          <a:ln>
            <a:noFill/>
          </a:ln>
        </p:spPr>
        <p:txBody>
          <a:bodyPr wrap="none" rtlCol="0" anchor="ctr" anchorCtr="1">
            <a:spAutoFit/>
          </a:bodyPr>
          <a:lstStyle/>
          <a:p>
            <a:r>
              <a:rPr lang="en-US" sz="1200" dirty="0" smtClean="0"/>
              <a:t>90 degree peel test [3]</a:t>
            </a:r>
            <a:endParaRPr lang="en-US" sz="1200" dirty="0" smtClean="0"/>
          </a:p>
        </p:txBody>
      </p:sp>
    </p:spTree>
    <p:extLst>
      <p:ext uri="{BB962C8B-B14F-4D97-AF65-F5344CB8AC3E}">
        <p14:creationId xmlns:p14="http://schemas.microsoft.com/office/powerpoint/2010/main" val="427525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163" y="1803401"/>
            <a:ext cx="7771049" cy="3987799"/>
          </a:xfrm>
        </p:spPr>
        <p:txBody>
          <a:bodyPr>
            <a:normAutofit lnSpcReduction="10000"/>
          </a:bodyPr>
          <a:lstStyle/>
          <a:p>
            <a:r>
              <a:rPr lang="en-US" dirty="0" smtClean="0"/>
              <a:t>Adhesion trials will begin as lesion manufacture continues</a:t>
            </a:r>
          </a:p>
          <a:p>
            <a:r>
              <a:rPr lang="en-US" dirty="0" smtClean="0"/>
              <a:t>ASTM tests to be used for properties</a:t>
            </a:r>
          </a:p>
          <a:p>
            <a:r>
              <a:rPr lang="en-US" dirty="0" smtClean="0"/>
              <a:t>Statistical </a:t>
            </a:r>
            <a:r>
              <a:rPr lang="en-US" dirty="0"/>
              <a:t>analysis will be </a:t>
            </a:r>
            <a:r>
              <a:rPr lang="en-US" dirty="0" smtClean="0"/>
              <a:t>done for 100 models</a:t>
            </a:r>
          </a:p>
          <a:p>
            <a:r>
              <a:rPr lang="en-US" dirty="0" smtClean="0"/>
              <a:t>12 final models will be produced</a:t>
            </a:r>
          </a:p>
          <a:p>
            <a:r>
              <a:rPr lang="en-US" dirty="0" smtClean="0"/>
              <a:t>Significant budget and time availability for any contingencies </a:t>
            </a:r>
          </a:p>
          <a:p>
            <a:endParaRPr lang="en-US" dirty="0" smtClean="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Moving forward</a:t>
            </a:r>
            <a:endParaRPr lang="en-US" dirty="0"/>
          </a:p>
        </p:txBody>
      </p:sp>
      <p:sp>
        <p:nvSpPr>
          <p:cNvPr id="4" name="Date Placeholder 3"/>
          <p:cNvSpPr>
            <a:spLocks noGrp="1"/>
          </p:cNvSpPr>
          <p:nvPr>
            <p:ph type="dt" sz="half" idx="10"/>
          </p:nvPr>
        </p:nvSpPr>
        <p:spPr/>
        <p:txBody>
          <a:bodyPr/>
          <a:lstStyle/>
          <a:p>
            <a:fld id="{3A92F623-A48A-4631-AE7F-4874744B7C11}" type="datetime1">
              <a:rPr lang="en-US" smtClean="0"/>
              <a:t>3/7/2016</a:t>
            </a:fld>
            <a:endParaRPr lang="en-US"/>
          </a:p>
        </p:txBody>
      </p:sp>
      <p:sp>
        <p:nvSpPr>
          <p:cNvPr id="5" name="Footer Placeholder 4"/>
          <p:cNvSpPr>
            <a:spLocks noGrp="1"/>
          </p:cNvSpPr>
          <p:nvPr>
            <p:ph type="ftr" sz="quarter" idx="11"/>
          </p:nvPr>
        </p:nvSpPr>
        <p:spPr/>
        <p:txBody>
          <a:bodyPr/>
          <a:lstStyle/>
          <a:p>
            <a:r>
              <a:rPr lang="en-US" dirty="0"/>
              <a:t>Cameron Fisher - Calcified Blood Vessel </a:t>
            </a:r>
          </a:p>
        </p:txBody>
      </p:sp>
      <p:sp>
        <p:nvSpPr>
          <p:cNvPr id="6" name="Slide Number Placeholder 5"/>
          <p:cNvSpPr>
            <a:spLocks noGrp="1"/>
          </p:cNvSpPr>
          <p:nvPr>
            <p:ph type="sldNum" sz="quarter" idx="12"/>
          </p:nvPr>
        </p:nvSpPr>
        <p:spPr/>
        <p:txBody>
          <a:bodyPr/>
          <a:lstStyle/>
          <a:p>
            <a:fld id="{E5FD5434-F838-4DD4-A17B-1CB1A1850DF4}" type="slidenum">
              <a:rPr lang="en-US" smtClean="0"/>
              <a:t>6</a:t>
            </a:fld>
            <a:endParaRPr lang="en-US"/>
          </a:p>
        </p:txBody>
      </p:sp>
    </p:spTree>
    <p:extLst>
      <p:ext uri="{BB962C8B-B14F-4D97-AF65-F5344CB8AC3E}">
        <p14:creationId xmlns:p14="http://schemas.microsoft.com/office/powerpoint/2010/main" val="232880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tle and Content Layout with Chart"/>
          <p:cNvSpPr>
            <a:spLocks noGrp="1"/>
          </p:cNvSpPr>
          <p:nvPr>
            <p:ph type="title"/>
          </p:nvPr>
        </p:nvSpPr>
        <p:spPr/>
        <p:txBody>
          <a:bodyPr/>
          <a:lstStyle/>
          <a:p>
            <a:r>
              <a:rPr lang="en-US" dirty="0"/>
              <a:t>Moving forward</a:t>
            </a:r>
          </a:p>
        </p:txBody>
      </p:sp>
      <p:sp>
        <p:nvSpPr>
          <p:cNvPr id="3" name="Content Placeholder 2"/>
          <p:cNvSpPr>
            <a:spLocks noGrp="1"/>
          </p:cNvSpPr>
          <p:nvPr>
            <p:ph idx="1"/>
          </p:nvPr>
        </p:nvSpPr>
        <p:spPr/>
        <p:txBody>
          <a:bodyPr/>
          <a:lstStyle/>
          <a:p>
            <a:r>
              <a:rPr lang="en-US" dirty="0" smtClean="0"/>
              <a:t>Occlusion Modeling: Mike, Cameron, </a:t>
            </a:r>
            <a:r>
              <a:rPr lang="en-US" dirty="0" smtClean="0"/>
              <a:t>Skyler</a:t>
            </a:r>
            <a:endParaRPr lang="en-US" dirty="0" smtClean="0"/>
          </a:p>
          <a:p>
            <a:r>
              <a:rPr lang="en-US" dirty="0" smtClean="0"/>
              <a:t>Adhesion Solutions: Kathryn, Nolan, Bryce</a:t>
            </a:r>
          </a:p>
          <a:p>
            <a:r>
              <a:rPr lang="en-US" dirty="0" smtClean="0"/>
              <a:t>Budgeting: Kathryn</a:t>
            </a:r>
          </a:p>
          <a:p>
            <a:r>
              <a:rPr lang="en-US" dirty="0" smtClean="0"/>
              <a:t>Scheduling: </a:t>
            </a:r>
            <a:r>
              <a:rPr lang="en-US" dirty="0" smtClean="0"/>
              <a:t>Skyler</a:t>
            </a:r>
            <a:endParaRPr lang="en-US" dirty="0" smtClean="0"/>
          </a:p>
          <a:p>
            <a:r>
              <a:rPr lang="en-US" dirty="0" smtClean="0"/>
              <a:t>Resource Liaison: Bryce</a:t>
            </a:r>
          </a:p>
        </p:txBody>
      </p:sp>
      <p:sp>
        <p:nvSpPr>
          <p:cNvPr id="4" name="Date Placeholder 3"/>
          <p:cNvSpPr>
            <a:spLocks noGrp="1"/>
          </p:cNvSpPr>
          <p:nvPr>
            <p:ph type="dt" sz="half" idx="10"/>
          </p:nvPr>
        </p:nvSpPr>
        <p:spPr/>
        <p:txBody>
          <a:bodyPr/>
          <a:lstStyle/>
          <a:p>
            <a:fld id="{2D688F9A-9D23-4F5E-AFD6-6EC427FAC536}" type="datetime1">
              <a:rPr lang="en-US" smtClean="0"/>
              <a:t>3/7/2016</a:t>
            </a:fld>
            <a:endParaRPr lang="en-US"/>
          </a:p>
        </p:txBody>
      </p:sp>
      <p:sp>
        <p:nvSpPr>
          <p:cNvPr id="5" name="Footer Placeholder 4"/>
          <p:cNvSpPr>
            <a:spLocks noGrp="1"/>
          </p:cNvSpPr>
          <p:nvPr>
            <p:ph type="ftr" sz="quarter" idx="11"/>
          </p:nvPr>
        </p:nvSpPr>
        <p:spPr/>
        <p:txBody>
          <a:bodyPr/>
          <a:lstStyle/>
          <a:p>
            <a:r>
              <a:rPr lang="en-US" dirty="0"/>
              <a:t>Bryce Ribucan - Calcified Blood Vessel </a:t>
            </a:r>
          </a:p>
        </p:txBody>
      </p:sp>
      <p:sp>
        <p:nvSpPr>
          <p:cNvPr id="7" name="Slide Number Placeholder 6"/>
          <p:cNvSpPr>
            <a:spLocks noGrp="1"/>
          </p:cNvSpPr>
          <p:nvPr>
            <p:ph type="sldNum" sz="quarter" idx="12"/>
          </p:nvPr>
        </p:nvSpPr>
        <p:spPr/>
        <p:txBody>
          <a:bodyPr/>
          <a:lstStyle/>
          <a:p>
            <a:fld id="{E5FD5434-F838-4DD4-A17B-1CB1A1850DF4}" type="slidenum">
              <a:rPr lang="en-US" smtClean="0"/>
              <a:t>7</a:t>
            </a:fld>
            <a:endParaRPr lang="en-US"/>
          </a:p>
        </p:txBody>
      </p:sp>
    </p:spTree>
    <p:extLst>
      <p:ext uri="{BB962C8B-B14F-4D97-AF65-F5344CB8AC3E}">
        <p14:creationId xmlns:p14="http://schemas.microsoft.com/office/powerpoint/2010/main" val="2327776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Schedule and budget</a:t>
            </a:r>
          </a:p>
        </p:txBody>
      </p:sp>
      <p:sp>
        <p:nvSpPr>
          <p:cNvPr id="7" name="Date Placeholder 6"/>
          <p:cNvSpPr>
            <a:spLocks noGrp="1"/>
          </p:cNvSpPr>
          <p:nvPr>
            <p:ph type="dt" sz="half" idx="10"/>
          </p:nvPr>
        </p:nvSpPr>
        <p:spPr/>
        <p:txBody>
          <a:bodyPr/>
          <a:lstStyle/>
          <a:p>
            <a:fld id="{D26996B0-6B53-4A46-B31F-F7205E37A01D}" type="datetime1">
              <a:rPr lang="en-US" smtClean="0"/>
              <a:t>3/7/2016</a:t>
            </a:fld>
            <a:endParaRPr lang="en-US"/>
          </a:p>
        </p:txBody>
      </p:sp>
      <p:sp>
        <p:nvSpPr>
          <p:cNvPr id="8" name="Footer Placeholder 7"/>
          <p:cNvSpPr>
            <a:spLocks noGrp="1"/>
          </p:cNvSpPr>
          <p:nvPr>
            <p:ph type="ftr" sz="quarter" idx="11"/>
          </p:nvPr>
        </p:nvSpPr>
        <p:spPr/>
        <p:txBody>
          <a:bodyPr/>
          <a:lstStyle/>
          <a:p>
            <a:r>
              <a:rPr lang="en-US" dirty="0"/>
              <a:t>Skyler Buchanan - Calcified Blood Vessel </a:t>
            </a:r>
          </a:p>
        </p:txBody>
      </p:sp>
      <p:sp>
        <p:nvSpPr>
          <p:cNvPr id="9" name="Slide Number Placeholder 8"/>
          <p:cNvSpPr>
            <a:spLocks noGrp="1"/>
          </p:cNvSpPr>
          <p:nvPr>
            <p:ph type="sldNum" sz="quarter" idx="12"/>
          </p:nvPr>
        </p:nvSpPr>
        <p:spPr/>
        <p:txBody>
          <a:bodyPr/>
          <a:lstStyle/>
          <a:p>
            <a:fld id="{E5FD5434-F838-4DD4-A17B-1CB1A1850DF4}" type="slidenum">
              <a:rPr lang="en-US" smtClean="0"/>
              <a:t>8</a:t>
            </a:fld>
            <a:endParaRPr lang="en-US"/>
          </a:p>
        </p:txBody>
      </p:sp>
      <p:pic>
        <p:nvPicPr>
          <p:cNvPr id="10" name="Content Placeholder 9"/>
          <p:cNvPicPr>
            <a:picLocks noGrp="1"/>
          </p:cNvPicPr>
          <p:nvPr>
            <p:ph sz="half" idx="1"/>
          </p:nvPr>
        </p:nvPicPr>
        <p:blipFill>
          <a:blip r:embed="rId3"/>
          <a:stretch>
            <a:fillRect/>
          </a:stretch>
        </p:blipFill>
        <p:spPr>
          <a:xfrm>
            <a:off x="914163" y="1772920"/>
            <a:ext cx="6407376" cy="4470400"/>
          </a:xfrm>
          <a:prstGeom prst="rect">
            <a:avLst/>
          </a:prstGeom>
        </p:spPr>
      </p:pic>
      <p:sp>
        <p:nvSpPr>
          <p:cNvPr id="2" name="TextBox 1"/>
          <p:cNvSpPr txBox="1"/>
          <p:nvPr/>
        </p:nvSpPr>
        <p:spPr>
          <a:xfrm>
            <a:off x="8075612" y="2905035"/>
            <a:ext cx="3886200" cy="1200329"/>
          </a:xfrm>
          <a:prstGeom prst="rect">
            <a:avLst/>
          </a:prstGeom>
          <a:noFill/>
          <a:ln>
            <a:noFill/>
          </a:ln>
        </p:spPr>
        <p:txBody>
          <a:bodyPr wrap="square" rtlCol="0" anchor="ctr" anchorCtr="1">
            <a:spAutoFit/>
          </a:bodyPr>
          <a:lstStyle/>
          <a:p>
            <a:r>
              <a:rPr lang="en-US" dirty="0" smtClean="0"/>
              <a:t>The team is currently on schedule to complete all tasks.</a:t>
            </a:r>
          </a:p>
        </p:txBody>
      </p:sp>
    </p:spTree>
    <p:extLst>
      <p:ext uri="{BB962C8B-B14F-4D97-AF65-F5344CB8AC3E}">
        <p14:creationId xmlns:p14="http://schemas.microsoft.com/office/powerpoint/2010/main" val="2815673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914162" y="1803401"/>
            <a:ext cx="10360502" cy="4470400"/>
          </a:xfrm>
        </p:spPr>
        <p:txBody>
          <a:bodyPr/>
          <a:lstStyle/>
          <a:p>
            <a:r>
              <a:rPr lang="en-US" dirty="0" smtClean="0"/>
              <a:t>Overall budget (provided by W.L. Gore): $3,000</a:t>
            </a:r>
          </a:p>
          <a:p>
            <a:r>
              <a:rPr lang="en-US" dirty="0" smtClean="0"/>
              <a:t>Total expenditures to date: </a:t>
            </a:r>
            <a:r>
              <a:rPr lang="en-US" b="1" dirty="0" smtClean="0"/>
              <a:t>$386.06</a:t>
            </a:r>
          </a:p>
          <a:p>
            <a:pPr lvl="1"/>
            <a:r>
              <a:rPr lang="en-US" dirty="0" smtClean="0"/>
              <a:t>Lesion material prototyping materials</a:t>
            </a:r>
          </a:p>
          <a:p>
            <a:pPr lvl="1"/>
            <a:r>
              <a:rPr lang="en-US" dirty="0" smtClean="0"/>
              <a:t>Testing equipment</a:t>
            </a:r>
          </a:p>
          <a:p>
            <a:r>
              <a:rPr lang="en-US" dirty="0" smtClean="0"/>
              <a:t>Total dollars available: </a:t>
            </a:r>
            <a:r>
              <a:rPr lang="en-US" b="1" dirty="0" smtClean="0"/>
              <a:t>$2,613.94</a:t>
            </a:r>
          </a:p>
          <a:p>
            <a:r>
              <a:rPr lang="en-US" dirty="0" smtClean="0"/>
              <a:t>Anticipated expenses: </a:t>
            </a:r>
          </a:p>
          <a:p>
            <a:pPr lvl="1"/>
            <a:r>
              <a:rPr lang="en-US" dirty="0" smtClean="0"/>
              <a:t>Further testing for </a:t>
            </a:r>
            <a:r>
              <a:rPr lang="en-US" u="sng" dirty="0" smtClean="0"/>
              <a:t>lesion material</a:t>
            </a:r>
            <a:r>
              <a:rPr lang="en-US" dirty="0" smtClean="0"/>
              <a:t> properties</a:t>
            </a:r>
          </a:p>
          <a:p>
            <a:pPr lvl="1"/>
            <a:r>
              <a:rPr lang="en-US" dirty="0" smtClean="0"/>
              <a:t>Equipment for mixing lesion materials (scale, graduated cylinder, etc.)</a:t>
            </a:r>
          </a:p>
          <a:p>
            <a:pPr lvl="1"/>
            <a:r>
              <a:rPr lang="en-US" dirty="0" smtClean="0"/>
              <a:t>Not anticipated to cost more than $400</a:t>
            </a:r>
            <a:endParaRPr lang="en-US" dirty="0"/>
          </a:p>
        </p:txBody>
      </p:sp>
      <p:sp>
        <p:nvSpPr>
          <p:cNvPr id="2" name="Title 1"/>
          <p:cNvSpPr>
            <a:spLocks noGrp="1"/>
          </p:cNvSpPr>
          <p:nvPr>
            <p:ph type="title"/>
          </p:nvPr>
        </p:nvSpPr>
        <p:spPr/>
        <p:txBody>
          <a:bodyPr/>
          <a:lstStyle/>
          <a:p>
            <a:r>
              <a:rPr lang="en-US" dirty="0"/>
              <a:t>Schedule and budget</a:t>
            </a:r>
          </a:p>
        </p:txBody>
      </p:sp>
      <p:sp>
        <p:nvSpPr>
          <p:cNvPr id="4" name="Date Placeholder 3"/>
          <p:cNvSpPr>
            <a:spLocks noGrp="1"/>
          </p:cNvSpPr>
          <p:nvPr>
            <p:ph type="dt" sz="half" idx="10"/>
          </p:nvPr>
        </p:nvSpPr>
        <p:spPr/>
        <p:txBody>
          <a:bodyPr/>
          <a:lstStyle/>
          <a:p>
            <a:fld id="{E7B83AF8-B249-47B9-9619-5BFE6F37F999}" type="datetime1">
              <a:rPr lang="en-US" smtClean="0"/>
              <a:t>3/7/2016</a:t>
            </a:fld>
            <a:endParaRPr lang="en-US"/>
          </a:p>
        </p:txBody>
      </p:sp>
      <p:sp>
        <p:nvSpPr>
          <p:cNvPr id="5" name="Footer Placeholder 4"/>
          <p:cNvSpPr>
            <a:spLocks noGrp="1"/>
          </p:cNvSpPr>
          <p:nvPr>
            <p:ph type="ftr" sz="quarter" idx="11"/>
          </p:nvPr>
        </p:nvSpPr>
        <p:spPr/>
        <p:txBody>
          <a:bodyPr/>
          <a:lstStyle/>
          <a:p>
            <a:r>
              <a:rPr lang="en-US" dirty="0"/>
              <a:t>Kathryn Shallcross - Calcified Blood Vessel </a:t>
            </a:r>
          </a:p>
        </p:txBody>
      </p:sp>
      <p:sp>
        <p:nvSpPr>
          <p:cNvPr id="6" name="Slide Number Placeholder 5"/>
          <p:cNvSpPr>
            <a:spLocks noGrp="1"/>
          </p:cNvSpPr>
          <p:nvPr>
            <p:ph type="sldNum" sz="quarter" idx="12"/>
          </p:nvPr>
        </p:nvSpPr>
        <p:spPr/>
        <p:txBody>
          <a:bodyPr/>
          <a:lstStyle/>
          <a:p>
            <a:fld id="{E5FD5434-F838-4DD4-A17B-1CB1A1850DF4}" type="slidenum">
              <a:rPr lang="en-US" smtClean="0"/>
              <a:t>9</a:t>
            </a:fld>
            <a:endParaRPr lang="en-US"/>
          </a:p>
        </p:txBody>
      </p:sp>
    </p:spTree>
    <p:extLst>
      <p:ext uri="{BB962C8B-B14F-4D97-AF65-F5344CB8AC3E}">
        <p14:creationId xmlns:p14="http://schemas.microsoft.com/office/powerpoint/2010/main" val="3610178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Crimson landscape design template" id="{73D20169-401E-4972-B02F-4B0444B70099}" vid="{315B30EE-3D96-471E-B16F-FC3628778332}"/>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E82CB02-9625-4F39-9A5B-61405831A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Crimson landscape design slides</Template>
  <TotalTime>0</TotalTime>
  <Words>1795</Words>
  <Application>Microsoft Office PowerPoint</Application>
  <PresentationFormat>Custom</PresentationFormat>
  <Paragraphs>145</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Cambria</vt:lpstr>
      <vt:lpstr>Century Gothic</vt:lpstr>
      <vt:lpstr>Open Sans</vt:lpstr>
      <vt:lpstr>Times New Roman</vt:lpstr>
      <vt:lpstr>Crimson landscape design template</vt:lpstr>
      <vt:lpstr>Calcified Blood vessel Sponsored by W.L. Gore and Associates</vt:lpstr>
      <vt:lpstr>Project Description</vt:lpstr>
      <vt:lpstr>Project description</vt:lpstr>
      <vt:lpstr>Updates</vt:lpstr>
      <vt:lpstr>updates</vt:lpstr>
      <vt:lpstr>Moving forward</vt:lpstr>
      <vt:lpstr>Moving forward</vt:lpstr>
      <vt:lpstr>Schedule and budget</vt:lpstr>
      <vt:lpstr>Schedule and budget</vt:lpstr>
      <vt:lpstr>references</vt:lpstr>
      <vt:lpstr>Questions?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2016-02-29T17:59:09Z</dcterms:created>
  <dcterms:modified xsi:type="dcterms:W3CDTF">2016-03-07T22:49:50Z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TC034605129991</vt:lpwstr>
  </property>
</Properties>
</file>